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3" r:id="rId5"/>
    <p:sldId id="264" r:id="rId6"/>
    <p:sldId id="282" r:id="rId7"/>
    <p:sldId id="283" r:id="rId8"/>
    <p:sldId id="284" r:id="rId9"/>
    <p:sldId id="285" r:id="rId10"/>
    <p:sldId id="265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6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46452-B2C8-460F-8FCC-7CC19E05B0EC}" v="16" dt="2024-10-06T14:47:14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37" autoAdjust="0"/>
    <p:restoredTop sz="94550" autoAdjust="0"/>
  </p:normalViewPr>
  <p:slideViewPr>
    <p:cSldViewPr snapToGrid="0">
      <p:cViewPr varScale="1">
        <p:scale>
          <a:sx n="104" d="100"/>
          <a:sy n="104" d="100"/>
        </p:scale>
        <p:origin x="78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81664-0FAC-4246-B094-9E3F019977BB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966FA78-4A46-41F3-B38F-566ABBB72DE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ko-KR"/>
              <a:pPr lvl="0">
                <a:defRPr/>
              </a:pPr>
              <a:t>2024-10-06</a:t>
            </a:fld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ko-KR"/>
              <a:pPr lvl="0">
                <a:defRPr/>
              </a:pPr>
              <a:t>2024-10-06</a:t>
            </a:fld>
            <a:endParaRPr lang="ko-KR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ko-KR"/>
              <a:pPr lvl="0">
                <a:defRPr/>
              </a:pPr>
              <a:t>2024-10-06</a:t>
            </a:fld>
            <a:endParaRPr lang="ko-KR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4ACF145-4FCD-47F9-99F3-F4CE875F614F}" type="datetime1">
              <a:rPr lang="ko-KR" altLang="en-US"/>
              <a:pPr lvl="0">
                <a:defRPr/>
              </a:pPr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ko-KR" altLang="ko-KR"/>
              <a:pPr lvl="0">
                <a:defRPr/>
              </a:pPr>
              <a:t>2024-10-06</a:t>
            </a:fld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8EE642C-27F5-4202-9820-615ACCE3F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2109086" y="1738829"/>
            <a:ext cx="16400645" cy="202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3600" b="1" kern="100" dirty="0">
                <a:effectLst/>
                <a:cs typeface="Times New Roman"/>
              </a:rPr>
              <a:t>장애인 활동지원 부정수급 방지를 위한 </a:t>
            </a:r>
            <a:endParaRPr lang="en-US" altLang="ko-KR" sz="3600" b="1" kern="100" dirty="0">
              <a:effectLst/>
              <a:cs typeface="Times New Roman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3600" b="1" kern="100" dirty="0">
                <a:effectLst/>
                <a:cs typeface="Times New Roman"/>
              </a:rPr>
              <a:t>GPS </a:t>
            </a:r>
            <a:r>
              <a:rPr lang="ko-KR" altLang="en-US" sz="3600" b="1" kern="100" dirty="0">
                <a:effectLst/>
                <a:cs typeface="Times New Roman"/>
              </a:rPr>
              <a:t>및 생체인식 출퇴근 확인 시스템</a:t>
            </a:r>
            <a:endParaRPr lang="en-US" altLang="ko-KR" sz="3600" b="1" kern="100" dirty="0">
              <a:effectLst/>
              <a:cs typeface="Times New Roman"/>
            </a:endParaRPr>
          </a:p>
          <a:p>
            <a:pPr algn="ctr">
              <a:lnSpc>
                <a:spcPct val="120000"/>
              </a:lnSpc>
              <a:defRPr/>
            </a:pPr>
            <a:endParaRPr lang="ko-KR" altLang="en-US" sz="3600" b="1" kern="100" dirty="0">
              <a:effectLst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2222" y="3225615"/>
            <a:ext cx="11027555" cy="761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060" y="3429000"/>
            <a:ext cx="4364354" cy="2371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/>
              <a:t>기업사회맞춤형캡스톤디자인</a:t>
            </a:r>
            <a:r>
              <a:rPr lang="en-US" altLang="ko-KR" sz="2000" b="1" dirty="0"/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2024.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07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/>
              <a:t>이공없는</a:t>
            </a:r>
            <a:r>
              <a:rPr lang="ko-KR" altLang="en-US" sz="2000" b="1" dirty="0"/>
              <a:t> 이공계팀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/>
              <a:t>홍원준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김수빈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서하은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이설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임재현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2000" dirty="0"/>
          </a:p>
        </p:txBody>
      </p:sp>
      <p:sp>
        <p:nvSpPr>
          <p:cNvPr id="20" name="직사각형 1"/>
          <p:cNvSpPr/>
          <p:nvPr/>
        </p:nvSpPr>
        <p:spPr>
          <a:xfrm>
            <a:off x="0" y="0"/>
            <a:ext cx="12192000" cy="1047749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직사각형 1"/>
          <p:cNvSpPr/>
          <p:nvPr/>
        </p:nvSpPr>
        <p:spPr>
          <a:xfrm>
            <a:off x="0" y="5810251"/>
            <a:ext cx="12192000" cy="1047749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26215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개발 필요성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0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부정 수급 차단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기술을 통한 활동지원사의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확인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기술을 이용해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 여부 </a:t>
            </a:r>
            <a:r>
              <a:rPr lang="ko-KR" altLang="en-US" sz="2000" dirty="0">
                <a:cs typeface="Times New Roman"/>
              </a:rPr>
              <a:t>확인 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부정 수급 차단을 통한 복지 제도의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투명성 제고</a:t>
            </a:r>
            <a:r>
              <a:rPr lang="ko-KR" altLang="en-US" sz="2000" dirty="0">
                <a:cs typeface="Times New Roman"/>
              </a:rPr>
              <a:t> 및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재정 손실 방지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lvl="1" latinLnBrk="0">
              <a:lnSpc>
                <a:spcPct val="125000"/>
              </a:lnSpc>
              <a:defRPr/>
            </a:pP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기술 발전에 따른 시스템 도입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기술 도입 비용</a:t>
            </a:r>
            <a:r>
              <a:rPr lang="ko-KR" altLang="en-US" sz="2000" dirty="0">
                <a:cs typeface="Times New Roman"/>
              </a:rPr>
              <a:t>과 기존 시스템과의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충돌 가능성</a:t>
            </a:r>
            <a:r>
              <a:rPr lang="ko-KR" altLang="en-US" sz="2000" dirty="0">
                <a:cs typeface="Times New Roman"/>
              </a:rPr>
              <a:t>으로 인해 바우처 카드 시스템 사용 중 </a:t>
            </a:r>
            <a:r>
              <a:rPr lang="en-US" altLang="ko-KR" sz="2000" dirty="0">
                <a:cs typeface="Times New Roman"/>
              </a:rPr>
              <a:t>	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본 프로젝트를 통해 현재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상용화된 </a:t>
            </a:r>
            <a:r>
              <a:rPr lang="ko-KR" altLang="en-US" sz="2000" dirty="0">
                <a:cs typeface="Times New Roman"/>
              </a:rPr>
              <a:t>생체인식 기술을 적용 가능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여러 기술을 이용한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효율적이고 비용 효과적인 </a:t>
            </a:r>
            <a:r>
              <a:rPr lang="ko-KR" altLang="en-US" sz="2000" dirty="0">
                <a:cs typeface="Times New Roman"/>
              </a:rPr>
              <a:t>시스템 도입 필요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0715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069797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선행 기술 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0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en-US" altLang="ko-KR" sz="2000" b="1" dirty="0">
                <a:cs typeface="Times New Roman"/>
              </a:rPr>
              <a:t>GPS </a:t>
            </a:r>
            <a:r>
              <a:rPr lang="ko-KR" altLang="en-US" sz="2000" b="1" dirty="0">
                <a:cs typeface="Times New Roman"/>
              </a:rPr>
              <a:t>기반 출퇴근 관리 애플리케이션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특정 위치</a:t>
            </a:r>
            <a:r>
              <a:rPr lang="ko-KR" altLang="en-US" sz="2000" dirty="0">
                <a:cs typeface="Times New Roman"/>
              </a:rPr>
              <a:t>에서만 출퇴근 인증 가능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서비스 업종에서 근무 시간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기록</a:t>
            </a:r>
            <a:r>
              <a:rPr lang="ko-KR" altLang="en-US" sz="2000" dirty="0">
                <a:cs typeface="Times New Roman"/>
              </a:rPr>
              <a:t>하고 급여 산정 시 사용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본인 확인 절차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미흡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en-US" altLang="ko-KR" sz="2000" b="1" dirty="0">
                <a:cs typeface="Times New Roman"/>
              </a:rPr>
              <a:t>QR </a:t>
            </a:r>
            <a:r>
              <a:rPr lang="ko-KR" altLang="en-US" sz="2000" b="1" dirty="0">
                <a:cs typeface="Times New Roman"/>
              </a:rPr>
              <a:t>코드 인증 시스템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근무자가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특정 장소</a:t>
            </a:r>
            <a:r>
              <a:rPr lang="ko-KR" altLang="en-US" sz="2000" dirty="0">
                <a:cs typeface="Times New Roman"/>
              </a:rPr>
              <a:t>에 비치된 </a:t>
            </a:r>
            <a:r>
              <a:rPr lang="en-US" altLang="ko-KR" sz="2000" dirty="0">
                <a:cs typeface="Times New Roman"/>
              </a:rPr>
              <a:t>QR </a:t>
            </a:r>
            <a:r>
              <a:rPr lang="ko-KR" altLang="en-US" sz="2000" dirty="0">
                <a:cs typeface="Times New Roman"/>
              </a:rPr>
              <a:t>코드를 스캔하여 출퇴근 기록</a:t>
            </a:r>
            <a:r>
              <a:rPr lang="en-US" altLang="ko-KR" sz="2000" dirty="0">
                <a:cs typeface="Times New Roman"/>
              </a:rPr>
              <a:t>	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QR</a:t>
            </a:r>
            <a:r>
              <a:rPr lang="ko-KR" altLang="en-US" sz="2000" dirty="0">
                <a:cs typeface="Times New Roman"/>
              </a:rPr>
              <a:t> 코드 공유 및 복제로 인한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부정 사용 가능성 </a:t>
            </a:r>
            <a:r>
              <a:rPr lang="ko-KR" altLang="en-US" sz="2000" dirty="0">
                <a:cs typeface="Times New Roman"/>
              </a:rPr>
              <a:t>존재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본인 확인 절차 </a:t>
            </a:r>
            <a:r>
              <a:rPr lang="ko-KR" altLang="en-US" sz="2000" dirty="0">
                <a:cs typeface="Times New Roman"/>
              </a:rPr>
              <a:t>미흡</a:t>
            </a: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9494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7109639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기존 유사 시스템 및 참고할 만한 기존연구 결과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598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타임 </a:t>
            </a:r>
            <a:r>
              <a:rPr lang="ko-KR" altLang="en-US" sz="2000" b="1" dirty="0" err="1">
                <a:cs typeface="Times New Roman"/>
              </a:rPr>
              <a:t>스태핑</a:t>
            </a:r>
            <a:r>
              <a:rPr lang="ko-KR" altLang="en-US" sz="2000" b="1" dirty="0">
                <a:cs typeface="Times New Roman"/>
              </a:rPr>
              <a:t> 앱</a:t>
            </a:r>
            <a:endParaRPr lang="ko-KR" altLang="en-US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기존 출퇴근 관리 앱들은 근무자의 출근 및 퇴근 시간을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기록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기반이나 </a:t>
            </a:r>
            <a:r>
              <a:rPr lang="en-US" altLang="ko-KR" sz="2000" dirty="0">
                <a:cs typeface="Times New Roman"/>
              </a:rPr>
              <a:t>QR </a:t>
            </a:r>
            <a:r>
              <a:rPr lang="ko-KR" altLang="en-US" sz="2000" dirty="0">
                <a:cs typeface="Times New Roman"/>
              </a:rPr>
              <a:t>코드 스캔 방식을 주로 사용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확인 절차 부재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위치 인증만 가능 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기존 바우처 카드 시스템</a:t>
            </a:r>
            <a:endParaRPr lang="ko-KR" altLang="en-US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장애인 활동 지원사업에 도입된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바우처 카드</a:t>
            </a:r>
            <a:r>
              <a:rPr lang="ko-KR" altLang="en-US" sz="2000" dirty="0">
                <a:cs typeface="Times New Roman"/>
              </a:rPr>
              <a:t>로 근무 시간 기록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카드 소지자의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확인 불가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이로 인한 부정 수급 사례 다수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발생 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본인인증 기능이 있는 </a:t>
            </a:r>
            <a:r>
              <a:rPr lang="en-US" altLang="ko-KR" sz="2000" b="1" dirty="0">
                <a:cs typeface="Times New Roman"/>
              </a:rPr>
              <a:t>OTT </a:t>
            </a:r>
            <a:r>
              <a:rPr lang="ko-KR" altLang="en-US" sz="2000" b="1" dirty="0">
                <a:cs typeface="Times New Roman"/>
              </a:rPr>
              <a:t>기반 모바일 바우처 기법</a:t>
            </a:r>
            <a:r>
              <a:rPr lang="en-US" altLang="ko-KR" sz="2000" b="1" dirty="0">
                <a:cs typeface="Times New Roman"/>
              </a:rPr>
              <a:t>" </a:t>
            </a:r>
            <a:r>
              <a:rPr lang="ko-KR" altLang="en-US" sz="2000" b="1" dirty="0">
                <a:cs typeface="Times New Roman"/>
              </a:rPr>
              <a:t>논문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NFC </a:t>
            </a:r>
            <a:r>
              <a:rPr lang="ko-KR" altLang="en-US" sz="2000" dirty="0">
                <a:cs typeface="Times New Roman"/>
              </a:rPr>
              <a:t>기반 </a:t>
            </a:r>
            <a:r>
              <a:rPr lang="ko-KR" altLang="en-US" sz="2000" dirty="0" err="1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바이오인식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 기술</a:t>
            </a:r>
            <a:r>
              <a:rPr lang="ko-KR" altLang="en-US" sz="2000" dirty="0">
                <a:cs typeface="Times New Roman"/>
              </a:rPr>
              <a:t>과 </a:t>
            </a:r>
            <a:r>
              <a:rPr lang="en-US" altLang="ko-KR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OTT(One-Time Template)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인증 </a:t>
            </a:r>
            <a:r>
              <a:rPr lang="ko-KR" altLang="en-US" sz="2000" dirty="0">
                <a:cs typeface="Times New Roman"/>
              </a:rPr>
              <a:t>기법 제안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생체인식과 일회용 템플릿</a:t>
            </a:r>
            <a:r>
              <a:rPr lang="ko-KR" altLang="en-US" sz="2000" dirty="0">
                <a:cs typeface="Times New Roman"/>
              </a:rPr>
              <a:t>을 통해 바우처 부정 사용 방지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수혜자의 본인 여부 정확한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확인</a:t>
            </a:r>
            <a:r>
              <a:rPr lang="ko-KR" altLang="en-US" sz="2000" dirty="0">
                <a:cs typeface="Times New Roman"/>
              </a:rPr>
              <a:t> 가능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바우처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악용 방지 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8241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569934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3. </a:t>
            </a:r>
            <a:r>
              <a:rPr lang="ko-KR" altLang="en-US" sz="2800" b="1" dirty="0">
                <a:latin typeface="Times New Roman"/>
                <a:cs typeface="Times New Roman"/>
              </a:rPr>
              <a:t>목표 및 내용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개발 목표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67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en-US" altLang="ko-KR" sz="2000" b="1" dirty="0">
                <a:cs typeface="Times New Roman"/>
              </a:rPr>
              <a:t>GPS </a:t>
            </a:r>
            <a:r>
              <a:rPr lang="ko-KR" altLang="en-US" sz="2000" b="1" dirty="0">
                <a:cs typeface="Times New Roman"/>
              </a:rPr>
              <a:t>기반 위치 인증과 생체인식 기술</a:t>
            </a:r>
            <a:r>
              <a:rPr lang="en-US" altLang="ko-KR" sz="2000" b="1" dirty="0">
                <a:cs typeface="Times New Roman"/>
              </a:rPr>
              <a:t>(</a:t>
            </a:r>
            <a:r>
              <a:rPr lang="ko-KR" altLang="en-US" sz="2000" b="1" dirty="0">
                <a:cs typeface="Times New Roman"/>
              </a:rPr>
              <a:t>얼굴 인식</a:t>
            </a:r>
            <a:r>
              <a:rPr lang="en-US" altLang="ko-KR" sz="2000" b="1" dirty="0">
                <a:cs typeface="Times New Roman"/>
              </a:rPr>
              <a:t>, </a:t>
            </a:r>
            <a:r>
              <a:rPr lang="ko-KR" altLang="en-US" sz="2000" b="1" dirty="0">
                <a:cs typeface="Times New Roman"/>
              </a:rPr>
              <a:t>지문 인식</a:t>
            </a:r>
            <a:r>
              <a:rPr lang="en-US" altLang="ko-KR" sz="2000" b="1" dirty="0">
                <a:cs typeface="Times New Roman"/>
              </a:rPr>
              <a:t>) </a:t>
            </a:r>
            <a:r>
              <a:rPr lang="ko-KR" altLang="en-US" sz="2000" b="1" dirty="0">
                <a:cs typeface="Times New Roman"/>
              </a:rPr>
              <a:t>결합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장애인 활동 지원사와 서비스 대상자의 출퇴근을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정확하고 효율적</a:t>
            </a:r>
            <a:r>
              <a:rPr lang="ko-KR" altLang="en-US" sz="2000" dirty="0">
                <a:cs typeface="Times New Roman"/>
              </a:rPr>
              <a:t>으로 기록</a:t>
            </a:r>
            <a:endParaRPr lang="en-US" altLang="ko-KR" sz="2000" dirty="0">
              <a:solidFill>
                <a:srgbClr val="C00000"/>
              </a:solidFill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부정 수급 문제 해결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기존 바우처 카드 시스템의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문제점 해결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근무 시간 산정의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투명성 확보 </a:t>
            </a:r>
          </a:p>
          <a:p>
            <a:pPr latinLnBrk="0">
              <a:lnSpc>
                <a:spcPct val="125000"/>
              </a:lnSpc>
              <a:defRPr/>
            </a:pPr>
            <a:endParaRPr lang="en-US" altLang="ko-KR" sz="2000" dirty="0">
              <a:solidFill>
                <a:srgbClr val="C00000"/>
              </a:solidFill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최종 결과물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모바일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애플리케이션</a:t>
            </a:r>
            <a:r>
              <a:rPr lang="ko-KR" altLang="en-US" sz="2000" dirty="0">
                <a:cs typeface="Times New Roman"/>
              </a:rPr>
              <a:t> 형태로 제작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사용자 친화적 </a:t>
            </a:r>
            <a:r>
              <a:rPr lang="ko-KR" altLang="en-US" sz="2000" dirty="0">
                <a:cs typeface="Times New Roman"/>
              </a:rPr>
              <a:t>인터페이스와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강화된 </a:t>
            </a:r>
            <a:r>
              <a:rPr lang="ko-KR" altLang="en-US" sz="2000" dirty="0">
                <a:cs typeface="Times New Roman"/>
              </a:rPr>
              <a:t>인증 절차 제공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신뢰성</a:t>
            </a:r>
            <a:r>
              <a:rPr lang="ko-KR" altLang="en-US" sz="2000" dirty="0">
                <a:cs typeface="Times New Roman"/>
              </a:rPr>
              <a:t> 향상에 중점</a:t>
            </a:r>
            <a:r>
              <a:rPr lang="ko-KR" altLang="en-US" sz="2000" dirty="0">
                <a:solidFill>
                  <a:srgbClr val="C00000"/>
                </a:solidFill>
                <a:cs typeface="Times New Roman"/>
              </a:rPr>
              <a:t> 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9164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569934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3. </a:t>
            </a:r>
            <a:r>
              <a:rPr lang="ko-KR" altLang="en-US" sz="2800" b="1" dirty="0">
                <a:latin typeface="Times New Roman"/>
                <a:cs typeface="Times New Roman"/>
              </a:rPr>
              <a:t>목표 및 내용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개발 내용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67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최종 결과물의 형태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Android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운영체제</a:t>
            </a:r>
            <a:r>
              <a:rPr lang="ko-KR" altLang="en-US" sz="2000" dirty="0">
                <a:cs typeface="Times New Roman"/>
              </a:rPr>
              <a:t>에서 사용 가능한 모바일 애플리케이션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최종 결과물의 주요 기능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기반 위치 인증을 통해 사용자가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지정된 근무 장소</a:t>
            </a:r>
            <a:r>
              <a:rPr lang="ko-KR" altLang="en-US" sz="2000" dirty="0">
                <a:cs typeface="Times New Roman"/>
              </a:rPr>
              <a:t>에 있는지 여부 검증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얼굴 및 지문 인식을 통해 근무자의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신원을 확인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지정된 근무 반경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이탈 시 알림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 상태 </a:t>
            </a:r>
            <a:r>
              <a:rPr lang="ko-KR" altLang="en-US" sz="2000" dirty="0">
                <a:cs typeface="Times New Roman"/>
              </a:rPr>
              <a:t>설정 및 해제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최종 결과물의 하위 기능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사용자 정보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등록</a:t>
            </a:r>
            <a:r>
              <a:rPr lang="ko-KR" altLang="en-US" sz="2000" dirty="0">
                <a:cs typeface="Times New Roman"/>
              </a:rPr>
              <a:t> 및 프로필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관리</a:t>
            </a:r>
            <a:r>
              <a:rPr lang="ko-KR" altLang="en-US" sz="2000" dirty="0">
                <a:cs typeface="Times New Roman"/>
              </a:rPr>
              <a:t> 기능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자신의 출퇴근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기록 조회 </a:t>
            </a:r>
            <a:r>
              <a:rPr lang="ko-KR" altLang="en-US" sz="2000" dirty="0">
                <a:cs typeface="Times New Roman"/>
              </a:rPr>
              <a:t>서비스</a:t>
            </a: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05067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3480440" cy="21852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3. </a:t>
            </a:r>
            <a:r>
              <a:rPr lang="ko-KR" altLang="en-US" sz="2800" b="1" dirty="0">
                <a:cs typeface="Times New Roman"/>
              </a:rPr>
              <a:t>목표 및 내용</a:t>
            </a:r>
            <a:endParaRPr lang="en-US" altLang="ko-KR" sz="2800" b="1" dirty="0"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    </a:t>
            </a:r>
            <a:r>
              <a:rPr lang="en-US" altLang="ko-KR" sz="2400" b="1" dirty="0">
                <a:cs typeface="Times New Roman"/>
              </a:rPr>
              <a:t>-</a:t>
            </a:r>
            <a:r>
              <a:rPr lang="ko-KR" altLang="en-US" sz="2400" b="1" dirty="0">
                <a:cs typeface="Times New Roman"/>
              </a:rPr>
              <a:t>블록 다이어그램</a:t>
            </a:r>
            <a:r>
              <a:rPr lang="en-US" altLang="ko-KR" sz="2400" b="1" dirty="0">
                <a:cs typeface="Times New Roman"/>
              </a:rPr>
              <a:t>(1)</a:t>
            </a:r>
          </a:p>
          <a:p>
            <a:pPr lvl="0">
              <a:defRPr/>
            </a:pPr>
            <a:endParaRPr lang="en-US" altLang="ko-KR" sz="2400" b="1" dirty="0"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120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en-US" altLang="ko-KR" sz="2000" b="1" dirty="0" err="1">
                <a:cs typeface="Times New Roman"/>
              </a:rPr>
              <a:t>Usecase</a:t>
            </a:r>
            <a:r>
              <a:rPr lang="en-US" altLang="ko-KR" sz="2000" b="1" dirty="0">
                <a:cs typeface="Times New Roman"/>
              </a:rPr>
              <a:t> </a:t>
            </a:r>
            <a:r>
              <a:rPr lang="ko-KR" altLang="en-US" sz="2000" b="1" dirty="0">
                <a:cs typeface="Times New Roman"/>
              </a:rPr>
              <a:t>다이어그램</a:t>
            </a: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07C922B-C6CA-A4A8-C66F-45662018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5" y="1589728"/>
            <a:ext cx="5863051" cy="49507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0F831-ED2B-1C1B-6CED-C888A5A117D7}"/>
              </a:ext>
            </a:extLst>
          </p:cNvPr>
          <p:cNvSpPr txBox="1"/>
          <p:nvPr/>
        </p:nvSpPr>
        <p:spPr>
          <a:xfrm>
            <a:off x="6510589" y="1589728"/>
            <a:ext cx="484321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000" b="1" dirty="0">
                <a:cs typeface="Times New Roman"/>
              </a:rPr>
              <a:t>주요 </a:t>
            </a:r>
            <a:r>
              <a:rPr lang="en-US" altLang="ko-KR" sz="2000" b="1" dirty="0">
                <a:cs typeface="Times New Roman"/>
              </a:rPr>
              <a:t>Actor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cs typeface="Times New Roman"/>
              </a:rPr>
              <a:t>복지사</a:t>
            </a:r>
            <a:endParaRPr lang="en-US" altLang="ko-KR" sz="2000" dirty="0">
              <a:cs typeface="Times New Roman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복지대상자</a:t>
            </a:r>
            <a:endParaRPr lang="en-US" altLang="ko-KR" sz="2000" dirty="0">
              <a:cs typeface="Times New Roman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관리자</a:t>
            </a:r>
            <a:endParaRPr lang="en-US" altLang="ko-KR" sz="2000" dirty="0">
              <a:cs typeface="Times New Roman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서비스</a:t>
            </a:r>
            <a:endParaRPr lang="en-US" altLang="ko-KR" sz="2000" dirty="0">
              <a:cs typeface="Times New Roman"/>
            </a:endParaRPr>
          </a:p>
          <a:p>
            <a:pPr>
              <a:lnSpc>
                <a:spcPct val="125000"/>
              </a:lnSpc>
            </a:pPr>
            <a:endParaRPr lang="en-US" altLang="ko-KR" sz="2000" dirty="0">
              <a:cs typeface="Times New Roman"/>
            </a:endParaRPr>
          </a:p>
          <a:p>
            <a:pPr>
              <a:lnSpc>
                <a:spcPct val="125000"/>
              </a:lnSpc>
            </a:pPr>
            <a:r>
              <a:rPr lang="ko-KR" altLang="en-US" sz="2000" b="1" dirty="0" err="1">
                <a:cs typeface="Times New Roman"/>
              </a:rPr>
              <a:t>유스케이스</a:t>
            </a:r>
            <a:endParaRPr lang="en-US" altLang="ko-KR" sz="2000" b="1" dirty="0">
              <a:cs typeface="Times New Roman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복지사의 출퇴근 인증</a:t>
            </a:r>
            <a:endParaRPr lang="en-US" altLang="ko-KR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복지사의 근무지 이탈 등록</a:t>
            </a:r>
            <a:endParaRPr lang="en-US" altLang="ko-KR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관리자의 근무지 이탈 확인</a:t>
            </a:r>
            <a:endParaRPr lang="en-US" altLang="ko-KR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복지대상자의 </a:t>
            </a:r>
            <a:r>
              <a:rPr lang="ko-KR" altLang="en-US" sz="2000" dirty="0" err="1"/>
              <a:t>복지사</a:t>
            </a:r>
            <a:r>
              <a:rPr lang="ko-KR" altLang="en-US" sz="2000" dirty="0"/>
              <a:t> 근무시간 확인</a:t>
            </a:r>
            <a:endParaRPr lang="en-US" altLang="ko-KR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서비스의 임금 계산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8963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348044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3. </a:t>
            </a:r>
            <a:r>
              <a:rPr lang="ko-KR" altLang="en-US" sz="2800" b="1" dirty="0">
                <a:cs typeface="Times New Roman"/>
              </a:rPr>
              <a:t>목표 및 내용</a:t>
            </a:r>
            <a:endParaRPr lang="en-US" altLang="ko-KR" sz="2800" b="1" dirty="0"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    </a:t>
            </a:r>
            <a:r>
              <a:rPr lang="en-US" altLang="ko-KR" sz="2400" b="1" dirty="0">
                <a:cs typeface="Times New Roman"/>
              </a:rPr>
              <a:t>-</a:t>
            </a:r>
            <a:r>
              <a:rPr lang="ko-KR" altLang="en-US" sz="2400" b="1" dirty="0">
                <a:cs typeface="Times New Roman"/>
              </a:rPr>
              <a:t>블록 다이어그램</a:t>
            </a:r>
            <a:r>
              <a:rPr lang="en-US" altLang="ko-KR" sz="2400" b="1" dirty="0">
                <a:cs typeface="Times New Roman"/>
              </a:rPr>
              <a:t>(2)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120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 err="1">
                <a:cs typeface="Times New Roman"/>
              </a:rPr>
              <a:t>플로우차트</a:t>
            </a:r>
            <a:r>
              <a:rPr lang="en-US" altLang="ko-KR" sz="2000" b="1" dirty="0">
                <a:cs typeface="Times New Roman"/>
              </a:rPr>
              <a:t>(</a:t>
            </a:r>
            <a:r>
              <a:rPr lang="ko-KR" altLang="en-US" sz="2000" b="1" dirty="0">
                <a:cs typeface="Times New Roman"/>
              </a:rPr>
              <a:t>시스템 구성도</a:t>
            </a:r>
            <a:r>
              <a:rPr lang="en-US" altLang="ko-KR" sz="2000" b="1" dirty="0">
                <a:cs typeface="Times New Roman"/>
              </a:rPr>
              <a:t>)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0F831-ED2B-1C1B-6CED-C888A5A117D7}"/>
              </a:ext>
            </a:extLst>
          </p:cNvPr>
          <p:cNvSpPr txBox="1"/>
          <p:nvPr/>
        </p:nvSpPr>
        <p:spPr>
          <a:xfrm>
            <a:off x="6127089" y="1519488"/>
            <a:ext cx="5890949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000" b="1" dirty="0">
                <a:cs typeface="Times New Roman"/>
              </a:rPr>
              <a:t>클라이언트 사이드</a:t>
            </a:r>
            <a:endParaRPr lang="en-US" altLang="ko-KR" sz="2000" b="1" dirty="0"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로그인을 시작해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출퇴근 인증</a:t>
            </a:r>
            <a:r>
              <a:rPr lang="ko-KR" altLang="en-US" sz="2000" dirty="0">
                <a:cs typeface="Times New Roman"/>
              </a:rPr>
              <a:t>을 진행함</a:t>
            </a:r>
            <a:endParaRPr lang="en-US" altLang="ko-KR" sz="2000" dirty="0"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생체인식과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인증을 통해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근무시간 산정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기록을 통해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 여부 판별 및 기록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Times New Roman"/>
              </a:rPr>
              <a:t>근무 지역 이탈 필요시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이탈 신고 </a:t>
            </a:r>
            <a:r>
              <a:rPr lang="ko-KR" altLang="en-US" sz="2000" dirty="0">
                <a:cs typeface="Times New Roman"/>
              </a:rPr>
              <a:t>가능</a:t>
            </a:r>
            <a:endParaRPr lang="en-US" altLang="ko-KR" sz="2000" dirty="0">
              <a:cs typeface="Times New Roman"/>
            </a:endParaRPr>
          </a:p>
          <a:p>
            <a:pPr>
              <a:lnSpc>
                <a:spcPct val="125000"/>
              </a:lnSpc>
            </a:pPr>
            <a:r>
              <a:rPr lang="ko-KR" altLang="en-US" sz="2000" dirty="0">
                <a:cs typeface="Times New Roman"/>
              </a:rPr>
              <a:t> </a:t>
            </a:r>
            <a:endParaRPr lang="en-US" altLang="ko-KR" sz="2000" dirty="0">
              <a:cs typeface="Times New Roman"/>
            </a:endParaRPr>
          </a:p>
          <a:p>
            <a:pPr>
              <a:lnSpc>
                <a:spcPct val="125000"/>
              </a:lnSpc>
            </a:pPr>
            <a:r>
              <a:rPr lang="ko-KR" altLang="en-US" sz="2000" b="1" dirty="0">
                <a:cs typeface="Times New Roman"/>
              </a:rPr>
              <a:t>서버 사이드</a:t>
            </a:r>
            <a:endParaRPr lang="en-US" altLang="ko-KR" sz="2000" b="1" dirty="0"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서버에서 클라이언트 사이드에서 온 정보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취합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근무지역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이탈 확인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임금 계산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관련 정보를 </a:t>
            </a:r>
            <a:r>
              <a:rPr lang="en-US" altLang="ko-KR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DBMS</a:t>
            </a:r>
            <a:r>
              <a:rPr lang="ko-KR" altLang="en-US" sz="2000" dirty="0"/>
              <a:t>을 통해 관리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031783F-1DEA-81B1-6117-371028C65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47" y="1032125"/>
            <a:ext cx="17446513" cy="66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45664880">
            <a:extLst>
              <a:ext uri="{FF2B5EF4-FFF2-40B4-BE49-F238E27FC236}">
                <a16:creationId xmlns:a16="http://schemas.microsoft.com/office/drawing/2014/main" id="{4142B735-0BAE-B96C-6D6A-3774FEE4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5" y="1519488"/>
            <a:ext cx="5776306" cy="50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083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348044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3. </a:t>
            </a:r>
            <a:r>
              <a:rPr lang="ko-KR" altLang="en-US" sz="2800" b="1" dirty="0">
                <a:cs typeface="Times New Roman"/>
              </a:rPr>
              <a:t>목표 및 내용</a:t>
            </a:r>
            <a:endParaRPr lang="en-US" altLang="ko-KR" sz="2800" b="1" dirty="0"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cs typeface="Times New Roman"/>
              </a:rPr>
              <a:t>    </a:t>
            </a:r>
            <a:r>
              <a:rPr lang="en-US" altLang="ko-KR" sz="2400" b="1" dirty="0">
                <a:cs typeface="Times New Roman"/>
              </a:rPr>
              <a:t>-</a:t>
            </a:r>
            <a:r>
              <a:rPr lang="ko-KR" altLang="en-US" sz="2400" b="1" dirty="0">
                <a:cs typeface="Times New Roman"/>
              </a:rPr>
              <a:t>블록 다이어그램</a:t>
            </a:r>
            <a:r>
              <a:rPr lang="en-US" altLang="ko-KR" sz="2400" b="1" dirty="0">
                <a:cs typeface="Times New Roman"/>
              </a:rPr>
              <a:t>(3)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120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en-US" altLang="ko-KR" sz="2000" b="1" dirty="0">
                <a:cs typeface="Times New Roman"/>
              </a:rPr>
              <a:t>ER </a:t>
            </a:r>
            <a:r>
              <a:rPr lang="ko-KR" altLang="en-US" sz="2000" b="1" dirty="0">
                <a:cs typeface="Times New Roman"/>
              </a:rPr>
              <a:t>다이어그램</a:t>
            </a: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10EB7D-771A-0ABE-B3CA-AEC3680D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9" r="1463"/>
          <a:stretch>
            <a:fillRect/>
          </a:stretch>
        </p:blipFill>
        <p:spPr>
          <a:xfrm>
            <a:off x="262379" y="1530972"/>
            <a:ext cx="6221546" cy="52783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4BFFF-264B-FB4D-E6BD-AECC3080A1C9}"/>
              </a:ext>
            </a:extLst>
          </p:cNvPr>
          <p:cNvSpPr txBox="1"/>
          <p:nvPr/>
        </p:nvSpPr>
        <p:spPr>
          <a:xfrm>
            <a:off x="6740010" y="1530972"/>
            <a:ext cx="4759754" cy="531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b="1" dirty="0"/>
              <a:t>시스템 진행 순서</a:t>
            </a:r>
            <a:endParaRPr lang="en-US" altLang="ko-KR" sz="2000" b="1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로그인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출근인증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3. GPS </a:t>
            </a:r>
            <a:r>
              <a:rPr lang="ko-KR" altLang="en-US" sz="2000" dirty="0"/>
              <a:t>기록 저장 및 확인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근무지 이탈 확인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퇴근 인증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6. </a:t>
            </a:r>
            <a:r>
              <a:rPr lang="ko-KR" altLang="en-US" sz="2000" dirty="0"/>
              <a:t>근무 시간 확인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en-US" altLang="ko-KR" sz="2000" dirty="0"/>
              <a:t>7. </a:t>
            </a:r>
            <a:r>
              <a:rPr lang="ko-KR" altLang="en-US" sz="2000" dirty="0"/>
              <a:t>급여 계산</a:t>
            </a:r>
            <a:endParaRPr lang="en-US" altLang="ko-KR" sz="2000" dirty="0"/>
          </a:p>
          <a:p>
            <a:pPr>
              <a:lnSpc>
                <a:spcPct val="114000"/>
              </a:lnSpc>
            </a:pPr>
            <a:endParaRPr lang="en-US" altLang="ko-KR" sz="2000" dirty="0"/>
          </a:p>
          <a:p>
            <a:pPr>
              <a:lnSpc>
                <a:spcPct val="114000"/>
              </a:lnSpc>
            </a:pPr>
            <a:r>
              <a:rPr lang="ko-KR" altLang="en-US" sz="2000" b="1" dirty="0"/>
              <a:t>데이터베이스 종류</a:t>
            </a:r>
            <a:endParaRPr lang="en-US" altLang="ko-KR" sz="2000" b="1" dirty="0"/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본인인증정보 </a:t>
            </a:r>
            <a:endParaRPr lang="en-US" altLang="ko-KR" sz="2000" dirty="0"/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활동 반경 </a:t>
            </a:r>
            <a:endParaRPr lang="en-US" altLang="ko-KR" sz="2000" dirty="0"/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GPS </a:t>
            </a:r>
            <a:r>
              <a:rPr lang="ko-KR" altLang="en-US" sz="2000" dirty="0"/>
              <a:t>기록 </a:t>
            </a:r>
            <a:endParaRPr lang="en-US" altLang="ko-KR" sz="2000" dirty="0"/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직책</a:t>
            </a:r>
            <a:r>
              <a:rPr lang="ko-KR" altLang="en-US" sz="2000" dirty="0"/>
              <a:t> 및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급여</a:t>
            </a:r>
            <a:r>
              <a:rPr lang="ko-KR" altLang="en-US" sz="2000" dirty="0"/>
              <a:t>정보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2340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372409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3. </a:t>
            </a:r>
            <a:r>
              <a:rPr lang="ko-KR" altLang="en-US" sz="2800" b="1" dirty="0">
                <a:latin typeface="Times New Roman"/>
                <a:cs typeface="Times New Roman"/>
              </a:rPr>
              <a:t>목표 및 내용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대안 도출 및 구현 계획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543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대안 도출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현재 바우처 카드 기반 시스템의 문제점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본인 확인 절차 부족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부정 수급 가능성 등</a:t>
            </a:r>
            <a:r>
              <a:rPr lang="en-US" altLang="ko-KR" sz="2000" dirty="0">
                <a:cs typeface="Times New Roman"/>
              </a:rPr>
              <a:t>)</a:t>
            </a:r>
            <a:r>
              <a:rPr lang="ko-KR" altLang="en-US" sz="2000" dirty="0">
                <a:cs typeface="Times New Roman"/>
              </a:rPr>
              <a:t>을 파악하고 이를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보완</a:t>
            </a:r>
            <a:r>
              <a:rPr lang="ko-KR" altLang="en-US" sz="2000" dirty="0">
                <a:cs typeface="Times New Roman"/>
              </a:rPr>
              <a:t>할 방법을 모색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기존 시스템 분석</a:t>
            </a:r>
            <a:r>
              <a:rPr lang="en-US" altLang="ko-KR" sz="2000" dirty="0">
                <a:cs typeface="Times New Roman"/>
              </a:rPr>
              <a:t>)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기술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지문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얼굴 인식</a:t>
            </a:r>
            <a:r>
              <a:rPr lang="en-US" altLang="ko-KR" sz="2000" dirty="0">
                <a:cs typeface="Times New Roman"/>
              </a:rPr>
              <a:t>)</a:t>
            </a:r>
            <a:r>
              <a:rPr lang="ko-KR" altLang="en-US" sz="2000" dirty="0">
                <a:cs typeface="Times New Roman"/>
              </a:rPr>
              <a:t>과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기반 위치 인증 시스템을 결합하여 출퇴근 시간을 관리하고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확인을 강화</a:t>
            </a:r>
            <a:r>
              <a:rPr lang="ko-KR" altLang="en-US" sz="2000" dirty="0">
                <a:cs typeface="Times New Roman"/>
              </a:rPr>
              <a:t>하는 방안을 도출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기술적 대안 탐색</a:t>
            </a:r>
            <a:r>
              <a:rPr lang="en-US" altLang="ko-KR" sz="2000" dirty="0">
                <a:cs typeface="Times New Roman"/>
              </a:rPr>
              <a:t>)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비교 및 검토</a:t>
            </a:r>
            <a:r>
              <a:rPr lang="en-US" altLang="ko-KR" sz="2000" dirty="0">
                <a:cs typeface="Times New Roman"/>
              </a:rPr>
              <a:t>: </a:t>
            </a:r>
            <a:r>
              <a:rPr lang="ko-KR" altLang="en-US" sz="2000" dirty="0">
                <a:cs typeface="Times New Roman"/>
              </a:rPr>
              <a:t>단순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인증</a:t>
            </a:r>
            <a:r>
              <a:rPr lang="en-US" altLang="ko-KR" sz="2000" dirty="0">
                <a:cs typeface="Times New Roman"/>
              </a:rPr>
              <a:t>, QR </a:t>
            </a:r>
            <a:r>
              <a:rPr lang="ko-KR" altLang="en-US" sz="2000" dirty="0">
                <a:cs typeface="Times New Roman"/>
              </a:rPr>
              <a:t>코드 인증 방식의 장단점을 비교하여 생체인식과 </a:t>
            </a:r>
            <a:r>
              <a:rPr lang="en-US" altLang="ko-KR" sz="2000" dirty="0">
                <a:cs typeface="Times New Roman"/>
              </a:rPr>
              <a:t>GPS</a:t>
            </a:r>
            <a:r>
              <a:rPr lang="ko-KR" altLang="en-US" sz="2000" dirty="0">
                <a:cs typeface="Times New Roman"/>
              </a:rPr>
              <a:t>를 결합한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이중 인증 </a:t>
            </a:r>
            <a:r>
              <a:rPr lang="ko-KR" altLang="en-US" sz="2000" dirty="0">
                <a:cs typeface="Times New Roman"/>
              </a:rPr>
              <a:t>시스템을 채택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기존과 대안을 비교</a:t>
            </a:r>
            <a:r>
              <a:rPr lang="en-US" altLang="ko-KR" sz="2000" dirty="0">
                <a:cs typeface="Times New Roman"/>
              </a:rPr>
              <a:t>)</a:t>
            </a: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구현 계획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기술을 통한 근무자 확인 및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위치 확인을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동시에 수행</a:t>
            </a:r>
            <a:r>
              <a:rPr lang="ko-KR" altLang="en-US" sz="2000" dirty="0">
                <a:cs typeface="Times New Roman"/>
              </a:rPr>
              <a:t>할 수 있는 모바일 애플리케이션 설계</a:t>
            </a:r>
            <a:r>
              <a:rPr lang="en-US" altLang="ko-KR" sz="2000" dirty="0">
                <a:cs typeface="Times New Roman"/>
              </a:rPr>
              <a:t> (</a:t>
            </a:r>
            <a:r>
              <a:rPr lang="ko-KR" altLang="en-US" sz="2000" dirty="0">
                <a:cs typeface="Times New Roman"/>
              </a:rPr>
              <a:t>시스템 설계</a:t>
            </a:r>
            <a:r>
              <a:rPr lang="en-US" altLang="ko-KR" sz="2000" dirty="0">
                <a:cs typeface="Times New Roman"/>
              </a:rPr>
              <a:t>)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사용자 등록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출퇴근 인증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근무 시간 기록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근무 장소 확인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부정 행위 방지 알림 등의 기능 구현</a:t>
            </a:r>
            <a:r>
              <a:rPr lang="en-US" altLang="ko-KR" sz="2000" dirty="0">
                <a:cs typeface="Times New Roman"/>
              </a:rPr>
              <a:t> (</a:t>
            </a:r>
            <a:r>
              <a:rPr lang="ko-KR" altLang="en-US" sz="2000" dirty="0">
                <a:cs typeface="Times New Roman"/>
              </a:rPr>
              <a:t>주요 기능 개발</a:t>
            </a:r>
            <a:r>
              <a:rPr lang="en-US" altLang="ko-KR" sz="2000" dirty="0">
                <a:cs typeface="Times New Roman"/>
              </a:rPr>
              <a:t>)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각 기능의 프로토타입을 개발하고 테스트 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피드백을 반영</a:t>
            </a:r>
            <a:r>
              <a:rPr lang="ko-KR" altLang="en-US" sz="2000" dirty="0">
                <a:cs typeface="Times New Roman"/>
              </a:rPr>
              <a:t>하여 개선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프로토 타입 개발</a:t>
            </a:r>
            <a:r>
              <a:rPr lang="en-US" altLang="ko-KR" sz="2000" dirty="0">
                <a:cs typeface="Times New Roman"/>
              </a:rPr>
              <a:t>)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안정적인 시스템</a:t>
            </a:r>
            <a:r>
              <a:rPr lang="ko-KR" altLang="en-US" sz="2000" dirty="0">
                <a:cs typeface="Times New Roman"/>
              </a:rPr>
              <a:t>으로 구현하여 장애인 활동 지원 현장에 배포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최종 배포</a:t>
            </a:r>
            <a:r>
              <a:rPr lang="en-US" altLang="ko-KR" sz="2000" dirty="0">
                <a:cs typeface="Times New Roman"/>
              </a:rPr>
              <a:t>)</a:t>
            </a:r>
            <a:endParaRPr lang="ko-KR" altLang="en-US" sz="2000" dirty="0">
              <a:solidFill>
                <a:srgbClr val="C00000"/>
              </a:solidFill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21835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5314275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3. </a:t>
            </a:r>
            <a:r>
              <a:rPr lang="ko-KR" altLang="en-US" sz="2800" b="1" dirty="0">
                <a:latin typeface="Times New Roman"/>
                <a:cs typeface="Times New Roman"/>
              </a:rPr>
              <a:t>목표 및 내용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설계의 현실적 제한요소</a:t>
            </a:r>
            <a:r>
              <a:rPr lang="en-US" altLang="ko-KR" sz="2400" b="1" dirty="0">
                <a:latin typeface="Times New Roman"/>
                <a:cs typeface="Times New Roman"/>
              </a:rPr>
              <a:t>(</a:t>
            </a:r>
            <a:r>
              <a:rPr lang="ko-KR" altLang="en-US" sz="2400" b="1" dirty="0">
                <a:latin typeface="Times New Roman"/>
                <a:cs typeface="Times New Roman"/>
              </a:rPr>
              <a:t>제약조건</a:t>
            </a:r>
            <a:r>
              <a:rPr lang="en-US" altLang="ko-KR" sz="2400" b="1" dirty="0">
                <a:latin typeface="Times New Roman"/>
                <a:cs typeface="Times New Roman"/>
              </a:rPr>
              <a:t>)</a:t>
            </a: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283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제약조건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장비 및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시스템의 도입 비용이 높은 편이므로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비용 효율적</a:t>
            </a:r>
            <a:r>
              <a:rPr lang="ko-KR" altLang="en-US" sz="2000" dirty="0">
                <a:cs typeface="Times New Roman"/>
              </a:rPr>
              <a:t>인 하드웨어와 소프트웨어 솔루션을 선택해야 함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프로젝트 예산 내에서 하드웨어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예</a:t>
            </a:r>
            <a:r>
              <a:rPr lang="en-US" altLang="ko-KR" sz="2000" dirty="0">
                <a:cs typeface="Times New Roman"/>
              </a:rPr>
              <a:t>: </a:t>
            </a:r>
            <a:r>
              <a:rPr lang="ko-KR" altLang="en-US" sz="2000" dirty="0">
                <a:cs typeface="Times New Roman"/>
              </a:rPr>
              <a:t>지문 인식 센서 등</a:t>
            </a:r>
            <a:r>
              <a:rPr lang="en-US" altLang="ko-KR" sz="2000" dirty="0">
                <a:cs typeface="Times New Roman"/>
              </a:rPr>
              <a:t>)</a:t>
            </a:r>
            <a:r>
              <a:rPr lang="ko-KR" altLang="en-US" sz="2000" dirty="0">
                <a:cs typeface="Times New Roman"/>
              </a:rPr>
              <a:t>와 소프트웨어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개발 비용을 최적화</a:t>
            </a:r>
            <a:r>
              <a:rPr lang="ko-KR" altLang="en-US" sz="2000" dirty="0">
                <a:cs typeface="Times New Roman"/>
              </a:rPr>
              <a:t>해야 함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기술의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정확도와 응답 속도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특히 장애인의 경우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신체적 특징</a:t>
            </a:r>
            <a:r>
              <a:rPr lang="ko-KR" altLang="en-US" sz="2000" dirty="0">
                <a:cs typeface="Times New Roman"/>
              </a:rPr>
              <a:t>이 다를 수 있으므로 이에 대한 고려 필요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GPS</a:t>
            </a:r>
            <a:r>
              <a:rPr lang="ko-KR" altLang="en-US" sz="2000" dirty="0">
                <a:cs typeface="Times New Roman"/>
              </a:rPr>
              <a:t>의 정확도 문제로 인해 실내 환경에서는 위치 확인이 어려울 수 있으므로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보완 기술</a:t>
            </a:r>
            <a:r>
              <a:rPr lang="en-US" altLang="ko-KR" sz="2000" dirty="0">
                <a:cs typeface="Times New Roman"/>
              </a:rPr>
              <a:t>(</a:t>
            </a:r>
            <a:r>
              <a:rPr lang="ko-KR" altLang="en-US" sz="2000" dirty="0">
                <a:cs typeface="Times New Roman"/>
              </a:rPr>
              <a:t>예</a:t>
            </a:r>
            <a:r>
              <a:rPr lang="en-US" altLang="ko-KR" sz="2000" dirty="0">
                <a:cs typeface="Times New Roman"/>
              </a:rPr>
              <a:t>: </a:t>
            </a:r>
            <a:r>
              <a:rPr lang="ko-KR" altLang="en-US" sz="2000" dirty="0" err="1">
                <a:cs typeface="Times New Roman"/>
              </a:rPr>
              <a:t>비콘</a:t>
            </a:r>
            <a:r>
              <a:rPr lang="en-US" altLang="ko-KR" sz="2000" dirty="0">
                <a:cs typeface="Times New Roman"/>
              </a:rPr>
              <a:t>) </a:t>
            </a:r>
            <a:r>
              <a:rPr lang="ko-KR" altLang="en-US" sz="2000" dirty="0">
                <a:cs typeface="Times New Roman"/>
              </a:rPr>
              <a:t>도입 검토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데이터 수집 및 사용에 대한 개인정보 보호법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위치 추적 관련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법규 준수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모바일 애플리케이션이 장애인 활동지원사의 다양한 스마트폰 환경에서 원활하게 작동할 수 있어야 하며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인터넷 연결이 불안정한 지역</a:t>
            </a:r>
            <a:r>
              <a:rPr lang="ko-KR" altLang="en-US" sz="2000" dirty="0">
                <a:cs typeface="Times New Roman"/>
              </a:rPr>
              <a:t>에서도 최소한의 기능을 제공해야 함</a:t>
            </a:r>
            <a:endParaRPr lang="ko-KR" altLang="en-US" sz="2000" dirty="0">
              <a:solidFill>
                <a:srgbClr val="C00000"/>
              </a:solidFill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2774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>
            <a:extLst>
              <a:ext uri="{FF2B5EF4-FFF2-40B4-BE49-F238E27FC236}">
                <a16:creationId xmlns:a16="http://schemas.microsoft.com/office/drawing/2014/main" id="{D2DED93F-6CCB-A5DB-8143-D6AA92A962AB}"/>
              </a:ext>
            </a:extLst>
          </p:cNvPr>
          <p:cNvSpPr/>
          <p:nvPr/>
        </p:nvSpPr>
        <p:spPr>
          <a:xfrm>
            <a:off x="-1" y="6045199"/>
            <a:ext cx="12192000" cy="812800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5149" y="1003522"/>
            <a:ext cx="1592240" cy="574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atin typeface="Times New Roman"/>
                <a:cs typeface="Times New Roman"/>
              </a:rPr>
              <a:t>목차</a:t>
            </a:r>
          </a:p>
        </p:txBody>
      </p:sp>
      <p:sp>
        <p:nvSpPr>
          <p:cNvPr id="3" name="1/2 액자 2"/>
          <p:cNvSpPr/>
          <p:nvPr/>
        </p:nvSpPr>
        <p:spPr>
          <a:xfrm rot="7851527">
            <a:off x="83849" y="1056450"/>
            <a:ext cx="427892" cy="417366"/>
          </a:xfrm>
          <a:prstGeom prst="halfFrame">
            <a:avLst>
              <a:gd name="adj1" fmla="val 17799"/>
              <a:gd name="adj2" fmla="val 207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1/2 액자 3"/>
          <p:cNvSpPr/>
          <p:nvPr/>
        </p:nvSpPr>
        <p:spPr>
          <a:xfrm rot="7851527">
            <a:off x="288008" y="1056449"/>
            <a:ext cx="427892" cy="417366"/>
          </a:xfrm>
          <a:prstGeom prst="halfFrame">
            <a:avLst>
              <a:gd name="adj1" fmla="val 17799"/>
              <a:gd name="adj2" fmla="val 207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590" y="1801257"/>
            <a:ext cx="11479849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1. </a:t>
            </a:r>
            <a:r>
              <a:rPr lang="ko-KR" altLang="en-US" sz="2800" b="1" dirty="0">
                <a:latin typeface="+mj-lt"/>
                <a:cs typeface="Times New Roman"/>
              </a:rPr>
              <a:t>프로젝트 개요</a:t>
            </a:r>
          </a:p>
          <a:p>
            <a:pPr lvl="0"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	</a:t>
            </a:r>
          </a:p>
          <a:p>
            <a:pPr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2. </a:t>
            </a:r>
            <a:r>
              <a:rPr lang="ko-KR" altLang="en-US" sz="2800" b="1" dirty="0">
                <a:latin typeface="+mj-lt"/>
                <a:cs typeface="Times New Roman"/>
              </a:rPr>
              <a:t>추진 배경</a:t>
            </a:r>
          </a:p>
          <a:p>
            <a:pPr marL="0" indent="0">
              <a:buNone/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	</a:t>
            </a:r>
          </a:p>
          <a:p>
            <a:pPr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3. </a:t>
            </a:r>
            <a:r>
              <a:rPr lang="ko-KR" altLang="en-US" sz="2800" b="1" dirty="0">
                <a:latin typeface="+mj-lt"/>
                <a:cs typeface="Times New Roman"/>
              </a:rPr>
              <a:t>목표 및 내용</a:t>
            </a:r>
            <a:r>
              <a:rPr lang="en-US" altLang="ko-KR" sz="2800" b="1" dirty="0">
                <a:latin typeface="+mj-lt"/>
                <a:cs typeface="Times New Roman"/>
              </a:rPr>
              <a:t>	</a:t>
            </a:r>
          </a:p>
          <a:p>
            <a:pPr lvl="0"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	</a:t>
            </a:r>
          </a:p>
          <a:p>
            <a:pPr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4. </a:t>
            </a:r>
            <a:r>
              <a:rPr lang="ko-KR" altLang="en-US" sz="2800" b="1" dirty="0">
                <a:latin typeface="+mj-lt"/>
                <a:cs typeface="Times New Roman"/>
              </a:rPr>
              <a:t>기대효과</a:t>
            </a:r>
            <a:endParaRPr lang="en-US" altLang="ko-KR" sz="2800" b="1" dirty="0">
              <a:latin typeface="+mj-lt"/>
              <a:cs typeface="Times New Roman"/>
            </a:endParaRPr>
          </a:p>
          <a:p>
            <a:pPr>
              <a:defRPr/>
            </a:pPr>
            <a:endParaRPr lang="en-US" altLang="ko-KR" sz="2800" b="1" dirty="0">
              <a:latin typeface="+mj-lt"/>
              <a:cs typeface="Times New Roman"/>
            </a:endParaRPr>
          </a:p>
          <a:p>
            <a:pPr>
              <a:defRPr/>
            </a:pPr>
            <a:r>
              <a:rPr lang="en-US" altLang="ko-KR" sz="2800" b="1" dirty="0">
                <a:latin typeface="+mj-lt"/>
                <a:cs typeface="Times New Roman"/>
              </a:rPr>
              <a:t>5. </a:t>
            </a:r>
            <a:r>
              <a:rPr lang="ko-KR" altLang="en-US" sz="2800" b="1" dirty="0">
                <a:latin typeface="+mj-lt"/>
                <a:cs typeface="Times New Roman"/>
              </a:rPr>
              <a:t>추진 일정</a:t>
            </a:r>
            <a:r>
              <a:rPr lang="en-US" altLang="ko-KR" sz="2800" b="1" dirty="0">
                <a:latin typeface="Times New Roman"/>
                <a:cs typeface="Times New Roman"/>
              </a:rPr>
              <a:t>	</a:t>
            </a:r>
          </a:p>
          <a:p>
            <a:pPr lvl="0">
              <a:defRPr/>
            </a:pPr>
            <a:r>
              <a:rPr lang="en-US" altLang="ko-KR" sz="2000" b="1" dirty="0">
                <a:latin typeface="Times New Roman"/>
                <a:cs typeface="Times New Roman"/>
              </a:rPr>
              <a:t>	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6" name="직사각형 1"/>
          <p:cNvSpPr/>
          <p:nvPr/>
        </p:nvSpPr>
        <p:spPr>
          <a:xfrm>
            <a:off x="0" y="1"/>
            <a:ext cx="12192000" cy="812800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51863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3. </a:t>
            </a:r>
            <a:r>
              <a:rPr lang="ko-KR" altLang="en-US" sz="2800" b="1" dirty="0">
                <a:latin typeface="Times New Roman"/>
                <a:cs typeface="Times New Roman"/>
              </a:rPr>
              <a:t>목표 및 내용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개발 환경</a:t>
            </a:r>
            <a:endParaRPr lang="en-US" altLang="ko-KR" sz="24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532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14000"/>
              </a:lnSpc>
              <a:defRPr/>
            </a:pPr>
            <a:r>
              <a:rPr lang="ko-KR" altLang="en-US" sz="2000" b="1" dirty="0" err="1">
                <a:cs typeface="Times New Roman"/>
              </a:rPr>
              <a:t>프론트엔드</a:t>
            </a:r>
            <a:r>
              <a:rPr lang="ko-KR" altLang="en-US" sz="2000" b="1" dirty="0">
                <a:cs typeface="Times New Roman"/>
              </a:rPr>
              <a:t> 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프레임워크 </a:t>
            </a:r>
            <a:r>
              <a:rPr lang="en-US" altLang="ko-KR" sz="2000" dirty="0">
                <a:cs typeface="Times New Roman"/>
              </a:rPr>
              <a:t>: React Native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디자인 </a:t>
            </a:r>
            <a:r>
              <a:rPr lang="en-US" altLang="ko-KR" sz="2000" dirty="0">
                <a:cs typeface="Times New Roman"/>
              </a:rPr>
              <a:t>: Figma</a:t>
            </a:r>
          </a:p>
          <a:p>
            <a:pPr latinLnBrk="0">
              <a:lnSpc>
                <a:spcPct val="114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14000"/>
              </a:lnSpc>
              <a:defRPr/>
            </a:pPr>
            <a:r>
              <a:rPr lang="ko-KR" altLang="en-US" sz="2000" b="1" dirty="0" err="1">
                <a:cs typeface="Times New Roman"/>
              </a:rPr>
              <a:t>백엔드</a:t>
            </a:r>
            <a:endParaRPr lang="ko-KR" altLang="en-US" sz="2000" b="1" dirty="0">
              <a:cs typeface="Times New Roman"/>
            </a:endParaRP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프레임워크 </a:t>
            </a:r>
            <a:r>
              <a:rPr lang="en-US" altLang="ko-KR" sz="2000" dirty="0">
                <a:cs typeface="Times New Roman"/>
              </a:rPr>
              <a:t>: Spring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데이터베이스 </a:t>
            </a:r>
            <a:r>
              <a:rPr lang="en-US" altLang="ko-KR" sz="2000" dirty="0">
                <a:cs typeface="Times New Roman"/>
              </a:rPr>
              <a:t>: MySQL</a:t>
            </a:r>
          </a:p>
          <a:p>
            <a:pPr latinLnBrk="0">
              <a:lnSpc>
                <a:spcPct val="114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14000"/>
              </a:lnSpc>
              <a:defRPr/>
            </a:pPr>
            <a:r>
              <a:rPr lang="ko-KR" altLang="en-US" sz="2000" b="1" dirty="0">
                <a:cs typeface="Times New Roman"/>
              </a:rPr>
              <a:t>개발 도구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버전 관리 </a:t>
            </a:r>
            <a:r>
              <a:rPr lang="en-US" altLang="ko-KR" sz="2000" dirty="0">
                <a:cs typeface="Times New Roman"/>
              </a:rPr>
              <a:t>: Git, GitHub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CI/CD : Jenkins</a:t>
            </a:r>
          </a:p>
          <a:p>
            <a:pPr latinLnBrk="0">
              <a:lnSpc>
                <a:spcPct val="114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14000"/>
              </a:lnSpc>
              <a:defRPr/>
            </a:pPr>
            <a:r>
              <a:rPr lang="ko-KR" altLang="en-US" sz="2000" b="1" dirty="0">
                <a:cs typeface="Times New Roman"/>
              </a:rPr>
              <a:t>개발 </a:t>
            </a:r>
            <a:r>
              <a:rPr lang="ko-KR" altLang="en-US" sz="2000" b="1" dirty="0" err="1">
                <a:cs typeface="Times New Roman"/>
              </a:rPr>
              <a:t>플렛폼</a:t>
            </a:r>
            <a:endParaRPr lang="ko-KR" altLang="en-US" sz="2000" b="1" dirty="0">
              <a:cs typeface="Times New Roman"/>
            </a:endParaRP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OS : Android</a:t>
            </a:r>
          </a:p>
          <a:p>
            <a:pPr marL="342900" indent="-342900" latinLnBrk="0">
              <a:lnSpc>
                <a:spcPct val="114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호스팅 서버 </a:t>
            </a:r>
            <a:r>
              <a:rPr lang="en-US" altLang="ko-KR" sz="2000" dirty="0">
                <a:cs typeface="Times New Roman"/>
              </a:rPr>
              <a:t>: AWS</a:t>
            </a:r>
            <a:endParaRPr lang="ko-KR" altLang="en-US" sz="2000" dirty="0">
              <a:solidFill>
                <a:srgbClr val="C00000"/>
              </a:solidFill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3288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26215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4. </a:t>
            </a:r>
            <a:r>
              <a:rPr lang="ko-KR" altLang="en-US" sz="2800" b="1" dirty="0">
                <a:latin typeface="Times New Roman"/>
                <a:cs typeface="Times New Roman"/>
              </a:rPr>
              <a:t>기대 효과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경제적 측면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283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운영비 절감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기존 바우처 카드 시스템의 부정 수급 문제 해결을 통해 정부 보조금의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효율적</a:t>
            </a:r>
            <a:r>
              <a:rPr lang="ko-KR" altLang="en-US" sz="2000" dirty="0">
                <a:cs typeface="Times New Roman"/>
              </a:rPr>
              <a:t> 사용 가능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잘못된 급여 지급을 방지하여 불필요한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비용 절감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공공 자원의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낭비 방지 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관리 비용 절감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자동화된 출퇴근 </a:t>
            </a:r>
            <a:r>
              <a:rPr lang="ko-KR" altLang="en-US" sz="2000" dirty="0">
                <a:cs typeface="Times New Roman"/>
              </a:rPr>
              <a:t>확인 시스템으로 추가적인 인력 확인 절차 불필요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운영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인력 감소</a:t>
            </a:r>
            <a:r>
              <a:rPr lang="ko-KR" altLang="en-US" sz="2000" dirty="0">
                <a:cs typeface="Times New Roman"/>
              </a:rPr>
              <a:t>로 비용 절감 효과 발생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실시간 모니터링 기능을 통해 신속한 문제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대응</a:t>
            </a:r>
            <a:r>
              <a:rPr lang="ko-KR" altLang="en-US" sz="2000" dirty="0">
                <a:cs typeface="Times New Roman"/>
              </a:rPr>
              <a:t> 가능</a:t>
            </a:r>
            <a:r>
              <a:rPr lang="en-US" altLang="ko-KR" sz="2000" dirty="0">
                <a:cs typeface="Times New Roman"/>
              </a:rPr>
              <a:t>, </a:t>
            </a:r>
            <a:r>
              <a:rPr lang="ko-KR" altLang="en-US" sz="2000" dirty="0">
                <a:cs typeface="Times New Roman"/>
              </a:rPr>
              <a:t>별도의 관리자가 필요하지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않음</a:t>
            </a:r>
            <a:r>
              <a:rPr lang="ko-KR" altLang="en-US" sz="2000" dirty="0">
                <a:cs typeface="Times New Roman"/>
              </a:rPr>
              <a:t> </a:t>
            </a:r>
          </a:p>
          <a:p>
            <a:pPr latinLnBrk="0">
              <a:lnSpc>
                <a:spcPct val="125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endParaRPr lang="en-US" altLang="ko-KR" sz="2000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24878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26215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4. </a:t>
            </a:r>
            <a:r>
              <a:rPr lang="ko-KR" altLang="en-US" sz="2800" b="1" dirty="0">
                <a:latin typeface="Times New Roman"/>
                <a:cs typeface="Times New Roman"/>
              </a:rPr>
              <a:t>기대 효과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사회적 측면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5053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부정 수급 방지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생체인식과 </a:t>
            </a:r>
            <a:r>
              <a:rPr lang="en-US" altLang="ko-KR" sz="2000" dirty="0">
                <a:cs typeface="Times New Roman"/>
              </a:rPr>
              <a:t>GPS </a:t>
            </a:r>
            <a:r>
              <a:rPr lang="ko-KR" altLang="en-US" sz="2000" dirty="0">
                <a:cs typeface="Times New Roman"/>
              </a:rPr>
              <a:t>인증으로 활동 지원사의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및 근무 장소</a:t>
            </a:r>
            <a:r>
              <a:rPr lang="ko-KR" altLang="en-US" sz="2000" dirty="0">
                <a:cs typeface="Times New Roman"/>
              </a:rPr>
              <a:t>를 정확하게 확인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부정 수급 근절</a:t>
            </a:r>
            <a:r>
              <a:rPr lang="ko-KR" altLang="en-US" sz="2000" dirty="0">
                <a:cs typeface="Times New Roman"/>
              </a:rPr>
              <a:t>을 통해 장애인 지원 사업의 신뢰성 강화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더 많은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수혜자</a:t>
            </a:r>
            <a:r>
              <a:rPr lang="ko-KR" altLang="en-US" sz="2000" dirty="0">
                <a:cs typeface="Times New Roman"/>
              </a:rPr>
              <a:t>에게 적절한 지원 가능 </a:t>
            </a:r>
          </a:p>
          <a:p>
            <a:pPr latinLnBrk="0">
              <a:lnSpc>
                <a:spcPct val="125000"/>
              </a:lnSpc>
              <a:defRPr/>
            </a:pPr>
            <a:endParaRPr lang="ko-KR" altLang="en-US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복지 서비스의 투명성 제고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정부 제공 장애인 활동 지원사업의 급여 산정이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투명하게 관리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사회적 자원이 공정하게 분배되어 복지 제도에 대한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국민 신뢰 향상 </a:t>
            </a:r>
          </a:p>
          <a:p>
            <a:pPr latinLnBrk="0">
              <a:lnSpc>
                <a:spcPct val="125000"/>
              </a:lnSpc>
              <a:defRPr/>
            </a:pPr>
            <a:endParaRPr lang="en-US" altLang="ko-KR" sz="2000" b="1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업무 효율성 향상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활동 지원사와 서비스 제공 기관이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간단하게</a:t>
            </a:r>
            <a:r>
              <a:rPr lang="ko-KR" altLang="en-US" sz="2000" dirty="0">
                <a:cs typeface="Times New Roman"/>
              </a:rPr>
              <a:t> 출퇴근 인증 및 근무 시간 기록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복잡한 절차 없이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업무 효율성</a:t>
            </a:r>
            <a:r>
              <a:rPr lang="ko-KR" altLang="en-US" sz="2000" dirty="0">
                <a:cs typeface="Times New Roman"/>
              </a:rPr>
              <a:t> 크게 향상 </a:t>
            </a:r>
          </a:p>
          <a:p>
            <a:pPr latinLnBrk="0">
              <a:lnSpc>
                <a:spcPct val="125000"/>
              </a:lnSpc>
              <a:defRPr/>
            </a:pPr>
            <a:endParaRPr lang="en-US" altLang="ko-KR" sz="2000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6182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26215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4. </a:t>
            </a:r>
            <a:r>
              <a:rPr lang="ko-KR" altLang="en-US" sz="2800" b="1" dirty="0">
                <a:latin typeface="Times New Roman"/>
                <a:cs typeface="Times New Roman"/>
              </a:rPr>
              <a:t>기대 효과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기술적 혁신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312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생체인식 기술의 일상적 적용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일상적인 근무 환경에 </a:t>
            </a:r>
            <a:r>
              <a:rPr lang="ko-KR" altLang="en-US" sz="2000" dirty="0">
                <a:solidFill>
                  <a:srgbClr val="C00000"/>
                </a:solidFill>
                <a:cs typeface="Times New Roman"/>
              </a:rPr>
              <a:t>생체인식 기술</a:t>
            </a:r>
            <a:r>
              <a:rPr lang="ko-KR" altLang="en-US" sz="2000" dirty="0">
                <a:cs typeface="Times New Roman"/>
              </a:rPr>
              <a:t>이 적용됨</a:t>
            </a: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다른 복지 사업 및 공공 부문으로의 </a:t>
            </a:r>
            <a:r>
              <a:rPr lang="ko-KR" altLang="en-US" sz="2000" dirty="0">
                <a:solidFill>
                  <a:srgbClr val="C00000"/>
                </a:solidFill>
                <a:cs typeface="Times New Roman"/>
              </a:rPr>
              <a:t>확장</a:t>
            </a:r>
            <a:r>
              <a:rPr lang="ko-KR" altLang="en-US" sz="2000" dirty="0">
                <a:cs typeface="Times New Roman"/>
              </a:rPr>
              <a:t> 가능성 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endParaRPr lang="ko-KR" altLang="en-US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다양한 분야에 적용 가능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cs typeface="Times New Roman"/>
              </a:rPr>
              <a:t>보안성이 강화</a:t>
            </a:r>
            <a:r>
              <a:rPr lang="ko-KR" altLang="en-US" sz="2000" dirty="0">
                <a:cs typeface="Times New Roman"/>
              </a:rPr>
              <a:t>된 시스템을 필요로 하는 다양한 분야에서 활용 가능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cs typeface="Times New Roman"/>
              </a:rPr>
              <a:t>확장성</a:t>
            </a:r>
            <a:r>
              <a:rPr lang="ko-KR" altLang="en-US" sz="2000" dirty="0">
                <a:cs typeface="Times New Roman"/>
              </a:rPr>
              <a:t> 있는 기술로 다른 산업과 서비스에 적용 가능</a:t>
            </a:r>
          </a:p>
          <a:p>
            <a:pPr latinLnBrk="0">
              <a:lnSpc>
                <a:spcPct val="125000"/>
              </a:lnSpc>
              <a:defRPr/>
            </a:pPr>
            <a:endParaRPr lang="en-US" altLang="ko-KR" sz="2000" dirty="0"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926751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153178-3BDE-DECD-F8EC-3B9141FB8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917541"/>
              </p:ext>
            </p:extLst>
          </p:nvPr>
        </p:nvGraphicFramePr>
        <p:xfrm>
          <a:off x="388919" y="1200658"/>
          <a:ext cx="11329379" cy="5075594"/>
        </p:xfrm>
        <a:graphic>
          <a:graphicData uri="http://schemas.openxmlformats.org/drawingml/2006/table">
            <a:tbl>
              <a:tblPr/>
              <a:tblGrid>
                <a:gridCol w="2426194">
                  <a:extLst>
                    <a:ext uri="{9D8B030D-6E8A-4147-A177-3AD203B41FA5}">
                      <a16:colId xmlns:a16="http://schemas.microsoft.com/office/drawing/2014/main" val="3823997235"/>
                    </a:ext>
                  </a:extLst>
                </a:gridCol>
                <a:gridCol w="4063207">
                  <a:extLst>
                    <a:ext uri="{9D8B030D-6E8A-4147-A177-3AD203B41FA5}">
                      <a16:colId xmlns:a16="http://schemas.microsoft.com/office/drawing/2014/main" val="567094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4448010"/>
                    </a:ext>
                  </a:extLst>
                </a:gridCol>
                <a:gridCol w="440176">
                  <a:extLst>
                    <a:ext uri="{9D8B030D-6E8A-4147-A177-3AD203B41FA5}">
                      <a16:colId xmlns:a16="http://schemas.microsoft.com/office/drawing/2014/main" val="396437605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3926534319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72683735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71728319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7813076"/>
                    </a:ext>
                  </a:extLst>
                </a:gridCol>
                <a:gridCol w="430563">
                  <a:extLst>
                    <a:ext uri="{9D8B030D-6E8A-4147-A177-3AD203B41FA5}">
                      <a16:colId xmlns:a16="http://schemas.microsoft.com/office/drawing/2014/main" val="353080753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1852235215"/>
                    </a:ext>
                  </a:extLst>
                </a:gridCol>
                <a:gridCol w="511021">
                  <a:extLst>
                    <a:ext uri="{9D8B030D-6E8A-4147-A177-3AD203B41FA5}">
                      <a16:colId xmlns:a16="http://schemas.microsoft.com/office/drawing/2014/main" val="3134440704"/>
                    </a:ext>
                  </a:extLst>
                </a:gridCol>
                <a:gridCol w="473718">
                  <a:extLst>
                    <a:ext uri="{9D8B030D-6E8A-4147-A177-3AD203B41FA5}">
                      <a16:colId xmlns:a16="http://schemas.microsoft.com/office/drawing/2014/main" val="1855320696"/>
                    </a:ext>
                  </a:extLst>
                </a:gridCol>
              </a:tblGrid>
              <a:tr h="2946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추진일정</a:t>
                      </a:r>
                      <a:r>
                        <a:rPr lang="en-US" altLang="ko-KR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74503"/>
                  </a:ext>
                </a:extLst>
              </a:tr>
              <a:tr h="327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727600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서비스 분석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출퇴근 관리 시스템의 문제점과 요구사항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2145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구체화 및 요구 분석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목표에 따른 요구사항을 구체화하고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476214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명세 작성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주요 기능과 설계 방향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215155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검토 및 설계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생체인식과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기술을 결합한 시스템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122030"/>
                  </a:ext>
                </a:extLst>
              </a:tr>
              <a:tr h="569019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와이어 프레임 설계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구조를 설계하고 사용자 흐름에 맞춘 와이어프레임 제작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873837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UX•UI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2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편의성을 고려한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988492"/>
                  </a:ext>
                </a:extLst>
              </a:tr>
              <a:tr h="305353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아키텍쳐 구축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구조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489"/>
                  </a:ext>
                </a:extLst>
              </a:tr>
              <a:tr h="302858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명세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기능을 위한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명세를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12938"/>
                  </a:ext>
                </a:extLst>
              </a:tr>
              <a:tr h="390192">
                <a:tc>
                  <a:txBody>
                    <a:bodyPr/>
                    <a:lstStyle/>
                    <a:p>
                      <a:pPr marL="41910" marR="55880" indent="0" algn="ctr" fontAlgn="base" latinLnBrk="1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1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생체인식 기능을 포함한 시스템 프로토타입 개발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10786"/>
                  </a:ext>
                </a:extLst>
              </a:tr>
              <a:tr h="276242">
                <a:tc>
                  <a:txBody>
                    <a:bodyPr/>
                    <a:lstStyle/>
                    <a:p>
                      <a:pPr marL="25400" marR="25400" indent="0" algn="ctr" fontAlgn="base" latinLnBrk="1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피드백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5400" marR="25400" indent="0" algn="ctr" fontAlgn="base" latinLnBrk="1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프로토타입을 테스트하고 피드백 반영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5738"/>
                  </a:ext>
                </a:extLst>
              </a:tr>
              <a:tr h="390192"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배포 및 유지보수 계획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1910" marR="55880" indent="0" algn="ctr" fontAlgn="base" latinLnBrk="0">
                        <a:lnSpc>
                          <a:spcPct val="14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시스템을 배포하고 유지보수 계획 수립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57" marR="50257" marT="25128" marB="25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045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279791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5. </a:t>
            </a:r>
            <a:r>
              <a:rPr lang="ko-KR" altLang="en-US" sz="2800" b="1" dirty="0">
                <a:latin typeface="Times New Roman"/>
                <a:cs typeface="Times New Roman"/>
              </a:rPr>
              <a:t>추진일정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-Gantt Chart</a:t>
            </a: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340988-73E9-9D41-D97F-2A0349EEF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170640" y="1703300"/>
            <a:ext cx="47988679" cy="49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9651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33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50820" y="2853690"/>
            <a:ext cx="4890360" cy="115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0" b="1">
                <a:latin typeface="Times New Roman"/>
                <a:cs typeface="Times New Roman"/>
              </a:rPr>
              <a:t>감사합니다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929007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1. </a:t>
            </a:r>
            <a:r>
              <a:rPr lang="ko-KR" altLang="en-US" sz="2800" b="1" dirty="0">
                <a:latin typeface="Times New Roman"/>
                <a:cs typeface="Times New Roman"/>
              </a:rPr>
              <a:t>프로젝트 개요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프로젝트 개요</a:t>
            </a:r>
            <a:r>
              <a:rPr lang="en-US" altLang="ko-KR" sz="2400" b="1" dirty="0">
                <a:latin typeface="Times New Roman"/>
                <a:cs typeface="Times New Roman"/>
              </a:rPr>
              <a:t>(1)</a:t>
            </a: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359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기존 바우처 이용 장애인 활동지원사업의 문제점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카드 소지자의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신원 확인 절차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 미흡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한 사람이 여러 바우처 카드를 사용하여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 시간 조작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 가능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부정 수급 발생으로 장애인 활동 지원사업의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신뢰성 저하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정부 지원금의 효율적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사용 방해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altLang="ko-KR" sz="2400" b="1" dirty="0">
              <a:latin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a typeface="맑은 고딕" panose="020B0503020000020004" pitchFamily="50" charset="-127"/>
                <a:cs typeface="Times New Roman"/>
              </a:rPr>
              <a:t>프로젝트 목표</a:t>
            </a:r>
            <a:endParaRPr lang="en-US" altLang="ko-KR" sz="2000" b="1" dirty="0">
              <a:solidFill>
                <a:prstClr val="black"/>
              </a:solidFill>
              <a:ea typeface="맑은 고딕" panose="020B0503020000020004" pitchFamily="50" charset="-127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GPS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기반 위치 인증과 생체인식 기술을 결합하여 장애인 활동 지원사와 서비스 대상자의 출퇴근을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효율적이고 정확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/>
              </a:rPr>
              <a:t>하게 확인하는 시스템 개발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929007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1. </a:t>
            </a:r>
            <a:r>
              <a:rPr lang="ko-KR" altLang="en-US" sz="2800" b="1" dirty="0">
                <a:latin typeface="Times New Roman"/>
                <a:cs typeface="Times New Roman"/>
              </a:rPr>
              <a:t>프로젝트 개요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프로젝트 개요</a:t>
            </a:r>
            <a:r>
              <a:rPr lang="en-US" altLang="ko-KR" sz="2400" b="1" dirty="0">
                <a:latin typeface="Times New Roman"/>
                <a:cs typeface="Times New Roman"/>
              </a:rPr>
              <a:t>(2)</a:t>
            </a: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351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해결방안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en-US" altLang="ko-KR" sz="2000" dirty="0"/>
              <a:t>GPS </a:t>
            </a:r>
            <a:r>
              <a:rPr lang="ko-KR" altLang="en-US" sz="2000" dirty="0"/>
              <a:t>기술을 통해 활동 지원사의 실제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근무 장소 </a:t>
            </a:r>
            <a:r>
              <a:rPr lang="ko-KR" altLang="en-US" sz="2000" dirty="0"/>
              <a:t>확인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 sz="2000" dirty="0"/>
              <a:t>생체인식 기술</a:t>
            </a:r>
            <a:r>
              <a:rPr lang="en-US" altLang="ko-KR" sz="2000" dirty="0"/>
              <a:t>(</a:t>
            </a:r>
            <a:r>
              <a:rPr lang="ko-KR" altLang="en-US" sz="2000" dirty="0"/>
              <a:t>지문</a:t>
            </a:r>
            <a:r>
              <a:rPr lang="en-US" altLang="ko-KR" sz="2000" dirty="0"/>
              <a:t>, </a:t>
            </a:r>
            <a:r>
              <a:rPr lang="ko-KR" altLang="en-US" sz="2000" dirty="0"/>
              <a:t>얼굴 인식 등</a:t>
            </a:r>
            <a:r>
              <a:rPr lang="en-US" altLang="ko-KR" sz="2000" dirty="0"/>
              <a:t>)</a:t>
            </a:r>
            <a:r>
              <a:rPr lang="ko-KR" altLang="en-US" sz="2000" dirty="0"/>
              <a:t>을 통해 근무자의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신원 확인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이중 인증 절차 </a:t>
            </a:r>
            <a:r>
              <a:rPr lang="ko-KR" altLang="en-US" sz="2000" dirty="0"/>
              <a:t>도입으로 본인 확인 및 위치 확인 동시 인증 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endParaRPr lang="en-US" altLang="ko-KR" sz="2000" dirty="0">
              <a:solidFill>
                <a:srgbClr val="C00000"/>
              </a:solidFill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기대효과</a:t>
            </a:r>
            <a:endParaRPr lang="ko-KR" altLang="en-US" sz="2000" dirty="0">
              <a:solidFill>
                <a:srgbClr val="C00000"/>
              </a:solidFill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 sz="2000" dirty="0">
                <a:cs typeface="Times New Roman"/>
              </a:rPr>
              <a:t>기존 시스템보다 안전하고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정확한 </a:t>
            </a:r>
            <a:r>
              <a:rPr lang="ko-KR" altLang="en-US" sz="2000" dirty="0">
                <a:cs typeface="Times New Roman"/>
              </a:rPr>
              <a:t>기록 유지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 sz="2000" dirty="0">
                <a:cs typeface="Times New Roman"/>
              </a:rPr>
              <a:t>근무 시간 산정 및 급여 계산 과정에서 발생할 수 있는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오류 최소화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r>
              <a:rPr lang="ko-KR" altLang="en-US" sz="2000" dirty="0">
                <a:cs typeface="Times New Roman"/>
              </a:rPr>
              <a:t>정부 보조금의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정확한 집행 </a:t>
            </a:r>
            <a:r>
              <a:rPr lang="ko-KR" altLang="en-US" sz="2000" dirty="0">
                <a:cs typeface="Times New Roman"/>
              </a:rPr>
              <a:t>보장 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88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199" y="124581"/>
            <a:ext cx="2069797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</a:t>
            </a:r>
            <a:r>
              <a:rPr lang="ko-KR" altLang="en-US" sz="2400" b="1" dirty="0">
                <a:latin typeface="Times New Roman"/>
                <a:cs typeface="Times New Roman"/>
              </a:rPr>
              <a:t>개발 배경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585" y="1160130"/>
            <a:ext cx="11910830" cy="40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기존 바우처 카드 시스템의 문제점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근무 시간 기록 시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본인 확인 절차 </a:t>
            </a:r>
            <a:r>
              <a:rPr lang="ko-KR" altLang="en-US" sz="2000" dirty="0">
                <a:cs typeface="Times New Roman"/>
              </a:rPr>
              <a:t>미흡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여러 개의 바우처 카드를 이용해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부정 수급 가능성 </a:t>
            </a:r>
            <a:r>
              <a:rPr lang="ko-KR" altLang="en-US" sz="2000" dirty="0">
                <a:cs typeface="Times New Roman"/>
              </a:rPr>
              <a:t>존재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부정수급 사례로 인한 장애인 활동지원사업의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신뢰성 저하</a:t>
            </a:r>
            <a:endParaRPr lang="en-US" altLang="ko-KR" sz="2000" dirty="0">
              <a:solidFill>
                <a:srgbClr val="C00000"/>
              </a:solidFill>
              <a:ea typeface="맑은 고딕" panose="020B0503020000020004" pitchFamily="50" charset="-127"/>
              <a:cs typeface="Times New Roman"/>
            </a:endParaRPr>
          </a:p>
          <a:p>
            <a:pPr marL="800100" lvl="1" indent="-342900" latinLnBrk="0">
              <a:lnSpc>
                <a:spcPct val="125000"/>
              </a:lnSpc>
              <a:buFont typeface="Arial"/>
              <a:buChar char="•"/>
              <a:defRPr/>
            </a:pPr>
            <a:endParaRPr lang="en-US" altLang="ko-KR" sz="2000" dirty="0">
              <a:cs typeface="Times New Roman"/>
            </a:endParaRPr>
          </a:p>
          <a:p>
            <a:pPr latinLnBrk="0">
              <a:lnSpc>
                <a:spcPct val="125000"/>
              </a:lnSpc>
              <a:defRPr/>
            </a:pPr>
            <a:r>
              <a:rPr lang="ko-KR" altLang="en-US" sz="2000" b="1" dirty="0">
                <a:cs typeface="Times New Roman"/>
              </a:rPr>
              <a:t>실제 부정 수급 사례</a:t>
            </a:r>
            <a:endParaRPr lang="en-US" altLang="ko-KR" sz="2000" b="1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장애인과 활동지원사의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공모</a:t>
            </a:r>
            <a:r>
              <a:rPr lang="ko-KR" altLang="en-US" sz="2000" dirty="0">
                <a:cs typeface="Times New Roman"/>
              </a:rPr>
              <a:t>로 이루어짐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cs typeface="Times New Roman"/>
              </a:rPr>
              <a:t>생체인식 절차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부재</a:t>
            </a:r>
            <a:r>
              <a:rPr lang="ko-KR" altLang="en-US" sz="2000" dirty="0">
                <a:cs typeface="Times New Roman"/>
              </a:rPr>
              <a:t>로 근무 시간 조작이 쉬움</a:t>
            </a:r>
            <a:endParaRPr lang="en-US" altLang="ko-KR" sz="2000" dirty="0">
              <a:cs typeface="Times New Roman"/>
            </a:endParaRPr>
          </a:p>
          <a:p>
            <a:pPr marL="342900" indent="-342900" latinLnBrk="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cs typeface="Times New Roman"/>
              </a:rPr>
              <a:t>2021</a:t>
            </a:r>
            <a:r>
              <a:rPr lang="ko-KR" altLang="en-US" sz="2000" dirty="0">
                <a:cs typeface="Times New Roman"/>
              </a:rPr>
              <a:t>년</a:t>
            </a:r>
            <a:r>
              <a:rPr lang="en-US" altLang="ko-KR" sz="2000" dirty="0">
                <a:cs typeface="Times New Roman"/>
              </a:rPr>
              <a:t>~2023</a:t>
            </a:r>
            <a:r>
              <a:rPr lang="ko-KR" altLang="en-US" sz="2000" dirty="0">
                <a:cs typeface="Times New Roman"/>
              </a:rPr>
              <a:t>년 동안 부정 수급 사건으로 장애인 지원 서비스 </a:t>
            </a:r>
            <a:r>
              <a:rPr lang="ko-KR" altLang="en-US" sz="2000" dirty="0">
                <a:solidFill>
                  <a:srgbClr val="C00000"/>
                </a:solidFill>
                <a:ea typeface="맑은 고딕" panose="020B0503020000020004" pitchFamily="50" charset="-127"/>
                <a:cs typeface="Times New Roman"/>
              </a:rPr>
              <a:t>신뢰 훼손</a:t>
            </a:r>
          </a:p>
          <a:p>
            <a:pPr marL="342900" indent="-342900" latinLnBrk="0">
              <a:lnSpc>
                <a:spcPct val="125000"/>
              </a:lnSpc>
              <a:buFont typeface="Arial"/>
              <a:buChar char="•"/>
              <a:defRPr/>
            </a:pPr>
            <a:endParaRPr lang="ko-KR" altLang="en-US" sz="2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6682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46FB33-9E46-FE6F-3866-0458FAE7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73E0D-F19C-4EE6-E1A7-6E4D65CE81C3}"/>
              </a:ext>
            </a:extLst>
          </p:cNvPr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95E60-E76E-8CD0-A1C3-67F494D0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8" y="1404301"/>
            <a:ext cx="5124322" cy="5134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6B9683-D6B8-A748-FA30-A83D899A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4269"/>
            <a:ext cx="5124322" cy="5134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3875C-179A-60E2-EFB3-70B0B27DDF67}"/>
              </a:ext>
            </a:extLst>
          </p:cNvPr>
          <p:cNvSpPr txBox="1"/>
          <p:nvPr/>
        </p:nvSpPr>
        <p:spPr>
          <a:xfrm>
            <a:off x="216199" y="124581"/>
            <a:ext cx="333937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 </a:t>
            </a:r>
            <a:r>
              <a:rPr lang="ko-KR" altLang="en-US" sz="2400" b="1" dirty="0">
                <a:latin typeface="Times New Roman"/>
                <a:cs typeface="Times New Roman"/>
              </a:rPr>
              <a:t>실제 부정수급 사례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31021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21D5F7-70DD-F7CD-84A3-7DAA7823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B77899-7F0F-FB2C-6D88-1D09D14182A7}"/>
              </a:ext>
            </a:extLst>
          </p:cNvPr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6B363-AF3B-2374-B2D7-44EAFDA9429B}"/>
              </a:ext>
            </a:extLst>
          </p:cNvPr>
          <p:cNvSpPr txBox="1"/>
          <p:nvPr/>
        </p:nvSpPr>
        <p:spPr>
          <a:xfrm>
            <a:off x="216199" y="124581"/>
            <a:ext cx="333937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 </a:t>
            </a:r>
            <a:r>
              <a:rPr lang="ko-KR" altLang="en-US" sz="2400" b="1" dirty="0">
                <a:latin typeface="Times New Roman"/>
                <a:cs typeface="Times New Roman"/>
              </a:rPr>
              <a:t>실제 부정수급 사례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156413-9BDF-A2D6-CAF5-CD680A36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5" y="1508722"/>
            <a:ext cx="4922095" cy="495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4591AB-2362-1045-490F-08C8FB48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508723"/>
            <a:ext cx="4966872" cy="49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97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388535-C3E5-A6FD-DE46-C3BF9D97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D8D00-5A85-48CF-38BF-49F5E7610AD4}"/>
              </a:ext>
            </a:extLst>
          </p:cNvPr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A0FFC-8D08-DBB2-D3F6-4242C4AA92DF}"/>
              </a:ext>
            </a:extLst>
          </p:cNvPr>
          <p:cNvSpPr txBox="1"/>
          <p:nvPr/>
        </p:nvSpPr>
        <p:spPr>
          <a:xfrm>
            <a:off x="216199" y="124581"/>
            <a:ext cx="333937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 </a:t>
            </a:r>
            <a:r>
              <a:rPr lang="ko-KR" altLang="en-US" sz="2400" b="1" dirty="0">
                <a:latin typeface="Times New Roman"/>
                <a:cs typeface="Times New Roman"/>
              </a:rPr>
              <a:t>실제 부정수급 사례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900DF-84F5-F0B8-F399-36AB5D18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86"/>
          <a:stretch/>
        </p:blipFill>
        <p:spPr>
          <a:xfrm>
            <a:off x="3642709" y="1103985"/>
            <a:ext cx="4906581" cy="56174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C3CC76-A772-C618-5A6E-99625AA49036}"/>
              </a:ext>
            </a:extLst>
          </p:cNvPr>
          <p:cNvSpPr/>
          <p:nvPr/>
        </p:nvSpPr>
        <p:spPr>
          <a:xfrm>
            <a:off x="5051190" y="2846506"/>
            <a:ext cx="1687651" cy="27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1C59D1-A57A-2F7B-8286-D62E4474B0A2}"/>
              </a:ext>
            </a:extLst>
          </p:cNvPr>
          <p:cNvSpPr/>
          <p:nvPr/>
        </p:nvSpPr>
        <p:spPr>
          <a:xfrm>
            <a:off x="4049851" y="4240607"/>
            <a:ext cx="1687651" cy="225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B6785-BAC0-41E5-C70A-531106440012}"/>
              </a:ext>
            </a:extLst>
          </p:cNvPr>
          <p:cNvSpPr/>
          <p:nvPr/>
        </p:nvSpPr>
        <p:spPr>
          <a:xfrm>
            <a:off x="4049850" y="4920780"/>
            <a:ext cx="4314762" cy="668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75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8011FC-5FF0-D87A-ECE2-FADA85FB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EE642C-27F5-4202-9820-615ACCE3F7D1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DA2BE5-E5F1-B166-9CB1-529F71B56AE7}"/>
              </a:ext>
            </a:extLst>
          </p:cNvPr>
          <p:cNvSpPr/>
          <p:nvPr/>
        </p:nvSpPr>
        <p:spPr>
          <a:xfrm>
            <a:off x="0" y="-1"/>
            <a:ext cx="12192000" cy="1089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5FA93-60E8-75C1-35EA-4A6364C820E1}"/>
              </a:ext>
            </a:extLst>
          </p:cNvPr>
          <p:cNvSpPr txBox="1"/>
          <p:nvPr/>
        </p:nvSpPr>
        <p:spPr>
          <a:xfrm>
            <a:off x="216199" y="124581"/>
            <a:ext cx="333937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2. </a:t>
            </a:r>
            <a:r>
              <a:rPr lang="ko-KR" altLang="en-US" sz="2800" b="1" dirty="0">
                <a:latin typeface="Times New Roman"/>
                <a:cs typeface="Times New Roman"/>
              </a:rPr>
              <a:t>추진 배경</a:t>
            </a: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altLang="ko-KR" sz="2800" b="1" dirty="0">
                <a:latin typeface="Times New Roman"/>
                <a:cs typeface="Times New Roman"/>
              </a:rPr>
              <a:t>    </a:t>
            </a:r>
            <a:r>
              <a:rPr lang="en-US" altLang="ko-KR" sz="2400" b="1" dirty="0">
                <a:latin typeface="Times New Roman"/>
                <a:cs typeface="Times New Roman"/>
              </a:rPr>
              <a:t>- </a:t>
            </a:r>
            <a:r>
              <a:rPr lang="ko-KR" altLang="en-US" sz="2400" b="1" dirty="0">
                <a:latin typeface="Times New Roman"/>
                <a:cs typeface="Times New Roman"/>
              </a:rPr>
              <a:t>실제 부정수급 사례</a:t>
            </a:r>
            <a:endParaRPr lang="en-US" altLang="ko-KR" sz="2400" b="1" dirty="0">
              <a:latin typeface="Times New Roman"/>
              <a:cs typeface="Times New Roman"/>
            </a:endParaRPr>
          </a:p>
          <a:p>
            <a:pPr marL="514350" lvl="0" indent="-514350">
              <a:buAutoNum type="arabicPeriod"/>
              <a:defRPr/>
            </a:pPr>
            <a:endParaRPr lang="en-US" altLang="ko-KR" sz="2800" b="1" dirty="0"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ko-KR" altLang="en-US" sz="2800" b="1" dirty="0">
                <a:latin typeface="Times New Roman"/>
                <a:cs typeface="Times New Roman"/>
              </a:rPr>
              <a:t> </a:t>
            </a:r>
            <a:endParaRPr lang="en-US" altLang="ko-KR" sz="2800" b="1" dirty="0">
              <a:latin typeface="Times New Roman"/>
              <a:cs typeface="Times New Rom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0D7C0-E20E-AC7E-1841-064F0F77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63" y="1354008"/>
            <a:ext cx="4042818" cy="3703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1A629-C7E3-4324-24DB-F788A054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5" y="5428736"/>
            <a:ext cx="5381497" cy="1038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53837F-5BF3-45AC-8374-51BEE0255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35" y="1449600"/>
            <a:ext cx="4743200" cy="50172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660A3C-CBD5-A661-306A-246451F0F450}"/>
              </a:ext>
            </a:extLst>
          </p:cNvPr>
          <p:cNvSpPr/>
          <p:nvPr/>
        </p:nvSpPr>
        <p:spPr>
          <a:xfrm>
            <a:off x="374925" y="5490594"/>
            <a:ext cx="5277172" cy="914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D570825-EB93-C3A4-07F7-7BDE8497708C}"/>
              </a:ext>
            </a:extLst>
          </p:cNvPr>
          <p:cNvSpPr/>
          <p:nvPr/>
        </p:nvSpPr>
        <p:spPr>
          <a:xfrm>
            <a:off x="2826332" y="4976161"/>
            <a:ext cx="478679" cy="322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61ABE2-B31B-2A30-AD23-17315CD613B2}"/>
              </a:ext>
            </a:extLst>
          </p:cNvPr>
          <p:cNvCxnSpPr>
            <a:cxnSpLocks/>
          </p:cNvCxnSpPr>
          <p:nvPr/>
        </p:nvCxnSpPr>
        <p:spPr>
          <a:xfrm>
            <a:off x="9045809" y="5879163"/>
            <a:ext cx="1847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E7A792-B914-A226-DB9F-BE3CFFE9F569}"/>
              </a:ext>
            </a:extLst>
          </p:cNvPr>
          <p:cNvCxnSpPr>
            <a:cxnSpLocks/>
          </p:cNvCxnSpPr>
          <p:nvPr/>
        </p:nvCxnSpPr>
        <p:spPr>
          <a:xfrm>
            <a:off x="6663664" y="6148164"/>
            <a:ext cx="42293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490CA3-6B45-44C6-C5F9-E2C4C590065B}"/>
              </a:ext>
            </a:extLst>
          </p:cNvPr>
          <p:cNvCxnSpPr>
            <a:cxnSpLocks/>
          </p:cNvCxnSpPr>
          <p:nvPr/>
        </p:nvCxnSpPr>
        <p:spPr>
          <a:xfrm>
            <a:off x="6663664" y="6439828"/>
            <a:ext cx="3425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4074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1540</Words>
  <Application>Microsoft Office PowerPoint</Application>
  <PresentationFormat>와이드스크린</PresentationFormat>
  <Paragraphs>341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한컴바탕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임재현</dc:creator>
  <cp:lastModifiedBy>soonmi5022@gmail.com</cp:lastModifiedBy>
  <cp:revision>106</cp:revision>
  <dcterms:created xsi:type="dcterms:W3CDTF">2024-04-27T12:30:34Z</dcterms:created>
  <dcterms:modified xsi:type="dcterms:W3CDTF">2024-10-06T14:48:11Z</dcterms:modified>
  <cp:version/>
</cp:coreProperties>
</file>